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70" r:id="rId6"/>
    <p:sldId id="260" r:id="rId7"/>
    <p:sldId id="261" r:id="rId8"/>
    <p:sldId id="262" r:id="rId9"/>
    <p:sldId id="268" r:id="rId10"/>
    <p:sldId id="269" r:id="rId11"/>
    <p:sldId id="266" r:id="rId12"/>
    <p:sldId id="267" r:id="rId13"/>
    <p:sldId id="263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60"/>
  </p:normalViewPr>
  <p:slideViewPr>
    <p:cSldViewPr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08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EA020C9-BFF0-40BA-A312-4D3B56774EB7}" type="datetimeFigureOut">
              <a:rPr lang="en-US"/>
              <a:pPr>
                <a:defRPr/>
              </a:pPr>
              <a:t>9/19/2011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0CF90DF-D5CC-4F50-A0C2-F8A1A942F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CF90DF-D5CC-4F50-A0C2-F8A1A942FE2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50000"/>
              </a:spcBef>
              <a:spcAft>
                <a:spcPts val="0"/>
              </a:spcAft>
              <a:buClr>
                <a:srgbClr val="EA7B27"/>
              </a:buClr>
              <a:buFont typeface="Arial" charset="0"/>
              <a:buNone/>
              <a:defRPr/>
            </a:pPr>
            <a:endParaRPr lang="en-US">
              <a:latin typeface="+mn-lt"/>
              <a:ea typeface="ＭＳ Ｐゴシック" pitchFamily="-95" charset="-128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50000"/>
              </a:spcBef>
              <a:spcAft>
                <a:spcPts val="0"/>
              </a:spcAft>
              <a:buClr>
                <a:srgbClr val="EA7B27"/>
              </a:buClr>
              <a:buFont typeface="Arial" charset="0"/>
              <a:buNone/>
              <a:defRPr/>
            </a:pPr>
            <a:endParaRPr lang="en-US">
              <a:latin typeface="+mn-lt"/>
              <a:ea typeface="ＭＳ Ｐゴシック" pitchFamily="-95" charset="-128"/>
            </a:endParaRPr>
          </a:p>
        </p:txBody>
      </p:sp>
      <p:pic>
        <p:nvPicPr>
          <p:cNvPr id="6" name="Picture 7" descr="radisys_logo_white-we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295275"/>
            <a:ext cx="1524000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0"/>
          <p:cNvSpPr/>
          <p:nvPr/>
        </p:nvSpPr>
        <p:spPr>
          <a:xfrm>
            <a:off x="0" y="0"/>
            <a:ext cx="9144000" cy="2667000"/>
          </a:xfrm>
          <a:prstGeom prst="rect">
            <a:avLst/>
          </a:prstGeom>
          <a:solidFill>
            <a:srgbClr val="12488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  <a:latin typeface="Calibri" pitchFamily="34" charset="0"/>
              <a:ea typeface="ＭＳ Ｐゴシック" pitchFamily="-95" charset="-128"/>
            </a:endParaRPr>
          </a:p>
        </p:txBody>
      </p:sp>
      <p:pic>
        <p:nvPicPr>
          <p:cNvPr id="8" name="Picture 11" descr="radisys_logo_2c.t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5925" y="434975"/>
            <a:ext cx="2166938" cy="66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1626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648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895600"/>
            <a:ext cx="7772400" cy="14700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3825" y="133350"/>
            <a:ext cx="6429375" cy="809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0"/>
          </p:nvPr>
        </p:nvSpPr>
        <p:spPr>
          <a:xfrm>
            <a:off x="4648200" y="1524000"/>
            <a:ext cx="4038600" cy="4602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omparis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825" y="133350"/>
            <a:ext cx="6429375" cy="809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602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825" y="0"/>
            <a:ext cx="6429375" cy="809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825" y="0"/>
            <a:ext cx="6429375" cy="809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clip art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50000"/>
              </a:spcBef>
              <a:spcAft>
                <a:spcPts val="0"/>
              </a:spcAft>
              <a:buClr>
                <a:srgbClr val="EA7B27"/>
              </a:buClr>
              <a:buFont typeface="Arial" charset="0"/>
              <a:buNone/>
              <a:defRPr/>
            </a:pPr>
            <a:endParaRPr lang="en-US">
              <a:latin typeface="+mn-lt"/>
              <a:ea typeface="ＭＳ Ｐゴシック" pitchFamily="-95" charset="-128"/>
            </a:endParaRPr>
          </a:p>
        </p:txBody>
      </p:sp>
      <p:pic>
        <p:nvPicPr>
          <p:cNvPr id="1027" name="Picture 9" descr="radisys_logo_white-web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391400" y="295275"/>
            <a:ext cx="1524000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rgbClr val="12488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  <a:latin typeface="Calibri" pitchFamily="34" charset="0"/>
              <a:ea typeface="ＭＳ Ｐゴシック" pitchFamily="-95" charset="-128"/>
            </a:endParaRPr>
          </a:p>
        </p:txBody>
      </p:sp>
      <p:pic>
        <p:nvPicPr>
          <p:cNvPr id="1029" name="Picture 7" descr="shadow1.jpg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8382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white">
          <a:xfrm>
            <a:off x="123825" y="0"/>
            <a:ext cx="6429375" cy="809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This is a really long title with two lines that still fit</a:t>
            </a:r>
          </a:p>
        </p:txBody>
      </p:sp>
      <p:sp>
        <p:nvSpPr>
          <p:cNvPr id="77833" name="Text Box 9"/>
          <p:cNvSpPr txBox="1">
            <a:spLocks noChangeArrowheads="1"/>
          </p:cNvSpPr>
          <p:nvPr/>
        </p:nvSpPr>
        <p:spPr bwMode="auto">
          <a:xfrm>
            <a:off x="7467600" y="6324600"/>
            <a:ext cx="14478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fld id="{B5DE592E-5E95-4FF2-96E9-E824213D4419}" type="slidenum">
              <a:rPr lang="en-US" sz="800">
                <a:latin typeface="+mn-lt"/>
              </a:rPr>
              <a:pPr algn="r" fontAlgn="auto"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800" dirty="0">
              <a:latin typeface="+mn-lt"/>
            </a:endParaRPr>
          </a:p>
        </p:txBody>
      </p:sp>
      <p:sp>
        <p:nvSpPr>
          <p:cNvPr id="103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7835" name="Text Box 11"/>
          <p:cNvSpPr txBox="1">
            <a:spLocks noChangeArrowheads="1"/>
          </p:cNvSpPr>
          <p:nvPr/>
        </p:nvSpPr>
        <p:spPr bwMode="auto">
          <a:xfrm>
            <a:off x="3505200" y="6529388"/>
            <a:ext cx="2133600" cy="214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800">
                <a:solidFill>
                  <a:srgbClr val="124886"/>
                </a:solidFill>
                <a:latin typeface="+mn-lt"/>
              </a:rPr>
              <a:t>RadiSys Corporation Confidential</a:t>
            </a:r>
          </a:p>
        </p:txBody>
      </p:sp>
      <p:pic>
        <p:nvPicPr>
          <p:cNvPr id="1034" name="Picture 12" descr="radisys_logo_2c.tif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35813" y="322263"/>
            <a:ext cx="16002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defRPr sz="26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defRPr sz="2600" b="1">
          <a:solidFill>
            <a:srgbClr val="FFFFFF"/>
          </a:solidFill>
          <a:latin typeface="Arial" pitchFamily="34" charset="0"/>
        </a:defRPr>
      </a:lvl2pPr>
      <a:lvl3pPr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defRPr sz="2600" b="1">
          <a:solidFill>
            <a:srgbClr val="FFFFFF"/>
          </a:solidFill>
          <a:latin typeface="Arial" pitchFamily="34" charset="0"/>
        </a:defRPr>
      </a:lvl3pPr>
      <a:lvl4pPr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defRPr sz="2600" b="1">
          <a:solidFill>
            <a:srgbClr val="FFFFFF"/>
          </a:solidFill>
          <a:latin typeface="Arial" pitchFamily="34" charset="0"/>
        </a:defRPr>
      </a:lvl4pPr>
      <a:lvl5pPr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defRPr sz="2600" b="1">
          <a:solidFill>
            <a:srgbClr val="FFFFFF"/>
          </a:solidFill>
          <a:latin typeface="Arial" pitchFamily="34" charset="0"/>
        </a:defRPr>
      </a:lvl5pPr>
      <a:lvl6pPr marL="4572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defRPr sz="2600" b="1">
          <a:solidFill>
            <a:srgbClr val="FFFFFF"/>
          </a:solidFill>
          <a:latin typeface="Arial" pitchFamily="34" charset="0"/>
        </a:defRPr>
      </a:lvl6pPr>
      <a:lvl7pPr marL="9144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defRPr sz="2600" b="1">
          <a:solidFill>
            <a:srgbClr val="FFFFFF"/>
          </a:solidFill>
          <a:latin typeface="Arial" pitchFamily="34" charset="0"/>
        </a:defRPr>
      </a:lvl7pPr>
      <a:lvl8pPr marL="13716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defRPr sz="2600" b="1">
          <a:solidFill>
            <a:srgbClr val="FFFFFF"/>
          </a:solidFill>
          <a:latin typeface="Arial" pitchFamily="34" charset="0"/>
        </a:defRPr>
      </a:lvl8pPr>
      <a:lvl9pPr marL="18288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defRPr sz="2600" b="1">
          <a:solidFill>
            <a:srgbClr val="FFFFFF"/>
          </a:solidFill>
          <a:latin typeface="Arial" pitchFamily="34" charset="0"/>
        </a:defRPr>
      </a:lvl9pPr>
    </p:titleStyle>
    <p:bodyStyle>
      <a:lvl1pPr marL="173038" indent="-173038" algn="l" rtl="0" eaLnBrk="1" fontAlgn="base" hangingPunct="1">
        <a:spcBef>
          <a:spcPct val="30000"/>
        </a:spcBef>
        <a:spcAft>
          <a:spcPct val="10000"/>
        </a:spcAft>
        <a:buClr>
          <a:schemeClr val="tx2"/>
        </a:buClr>
        <a:buFont typeface="Wingdings" pitchFamily="2" charset="2"/>
        <a:buChar char="§"/>
        <a:defRPr sz="2200" b="1">
          <a:solidFill>
            <a:schemeClr val="tx2"/>
          </a:solidFill>
          <a:latin typeface="+mn-lt"/>
          <a:ea typeface="+mn-ea"/>
          <a:cs typeface="+mn-cs"/>
        </a:defRPr>
      </a:lvl1pPr>
      <a:lvl2pPr marL="627063" indent="-223838" algn="l" rtl="0" eaLnBrk="1" fontAlgn="base" hangingPunct="1">
        <a:lnSpc>
          <a:spcPct val="105000"/>
        </a:lnSpc>
        <a:spcBef>
          <a:spcPct val="10000"/>
        </a:spcBef>
        <a:spcAft>
          <a:spcPct val="20000"/>
        </a:spcAft>
        <a:buClr>
          <a:schemeClr val="tx1"/>
        </a:buClr>
        <a:buFont typeface="Wingdings" pitchFamily="2" charset="2"/>
        <a:buChar char="§"/>
        <a:defRPr b="1">
          <a:solidFill>
            <a:srgbClr val="000000"/>
          </a:solidFill>
          <a:latin typeface="+mn-lt"/>
        </a:defRPr>
      </a:lvl2pPr>
      <a:lvl3pPr marL="914400" indent="-173038" algn="l" rtl="0" eaLnBrk="1" fontAlgn="base" hangingPunct="1">
        <a:lnSpc>
          <a:spcPct val="125000"/>
        </a:lnSpc>
        <a:spcBef>
          <a:spcPct val="10000"/>
        </a:spcBef>
        <a:spcAft>
          <a:spcPct val="30000"/>
        </a:spcAft>
        <a:buClr>
          <a:schemeClr val="tx1"/>
        </a:buClr>
        <a:buFont typeface="Arial" pitchFamily="34" charset="0"/>
        <a:buChar char="–"/>
        <a:defRPr sz="1400" b="1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lnSpc>
          <a:spcPct val="115000"/>
        </a:lnSpc>
        <a:spcBef>
          <a:spcPct val="10000"/>
        </a:spcBef>
        <a:spcAft>
          <a:spcPct val="0"/>
        </a:spcAft>
        <a:buClr>
          <a:schemeClr val="tx1"/>
        </a:buClr>
        <a:buChar char="•"/>
        <a:defRPr sz="12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lnSpc>
          <a:spcPct val="115000"/>
        </a:lnSpc>
        <a:spcBef>
          <a:spcPct val="10000"/>
        </a:spcBef>
        <a:spcAft>
          <a:spcPct val="0"/>
        </a:spcAft>
        <a:buClr>
          <a:schemeClr val="tx1"/>
        </a:buClr>
        <a:buChar char="•"/>
        <a:defRPr sz="12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lnSpc>
          <a:spcPct val="115000"/>
        </a:lnSpc>
        <a:spcBef>
          <a:spcPct val="10000"/>
        </a:spcBef>
        <a:spcAft>
          <a:spcPct val="0"/>
        </a:spcAft>
        <a:buClr>
          <a:schemeClr val="tx1"/>
        </a:buClr>
        <a:buChar char="•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115000"/>
        </a:lnSpc>
        <a:spcBef>
          <a:spcPct val="10000"/>
        </a:spcBef>
        <a:spcAft>
          <a:spcPct val="0"/>
        </a:spcAft>
        <a:buClr>
          <a:schemeClr val="tx1"/>
        </a:buClr>
        <a:buChar char="•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115000"/>
        </a:lnSpc>
        <a:spcBef>
          <a:spcPct val="10000"/>
        </a:spcBef>
        <a:spcAft>
          <a:spcPct val="0"/>
        </a:spcAft>
        <a:buClr>
          <a:schemeClr val="tx1"/>
        </a:buClr>
        <a:buChar char="•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115000"/>
        </a:lnSpc>
        <a:spcBef>
          <a:spcPct val="10000"/>
        </a:spcBef>
        <a:spcAft>
          <a:spcPct val="0"/>
        </a:spcAft>
        <a:buClr>
          <a:schemeClr val="tx1"/>
        </a:buClr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upport@radisys.com" TargetMode="External"/><Relationship Id="rId2" Type="http://schemas.openxmlformats.org/officeDocument/2006/relationships/hyperlink" Target="http://www.radisys.com/Support/Telecom-and-Commercial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adisys.com/Support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Technical Support  </a:t>
            </a:r>
            <a:r>
              <a:rPr lang="en-US" dirty="0" smtClean="0"/>
              <a:t>and RMA Tutorial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Interaction Center - CIC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</a:t>
            </a:r>
            <a:r>
              <a:rPr lang="en-US" dirty="0" smtClean="0"/>
              <a:t>new RMA Request</a:t>
            </a: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Submit an RMA 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057400"/>
            <a:ext cx="7848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09600" y="838200"/>
            <a:ext cx="4572000" cy="93871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100" dirty="0" smtClean="0"/>
              <a:t>From Cases Page – click on the Create New Case button </a:t>
            </a:r>
          </a:p>
          <a:p>
            <a:pPr>
              <a:buFont typeface="Arial" pitchFamily="34" charset="0"/>
              <a:buChar char="•"/>
            </a:pPr>
            <a:r>
              <a:rPr lang="en-US" sz="1100" dirty="0" smtClean="0"/>
              <a:t>Choose the Select Case Record Type-  “RMA”</a:t>
            </a:r>
          </a:p>
          <a:p>
            <a:pPr>
              <a:buFont typeface="Arial" pitchFamily="34" charset="0"/>
              <a:buChar char="•"/>
            </a:pPr>
            <a:r>
              <a:rPr lang="en-US" sz="1100" dirty="0" smtClean="0"/>
              <a:t>Click on the Continue button</a:t>
            </a:r>
          </a:p>
          <a:p>
            <a:pPr>
              <a:buFont typeface="Arial" pitchFamily="34" charset="0"/>
              <a:buChar char="•"/>
            </a:pPr>
            <a:r>
              <a:rPr lang="en-US" sz="1100" dirty="0" smtClean="0"/>
              <a:t>Fill in all the mandatory fields that are marked with a RED line to the                                             left of the field box as shown below.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Choices from Drop Down Menu’s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sz="1600" dirty="0" smtClean="0"/>
              <a:t>Severity, RMA Type and Warranty are all selections with the drop down menu.</a:t>
            </a:r>
          </a:p>
          <a:p>
            <a:endParaRPr lang="en-US" sz="1600" dirty="0" smtClean="0"/>
          </a:p>
          <a:p>
            <a:r>
              <a:rPr lang="en-US" sz="1600" dirty="0" smtClean="0"/>
              <a:t>Severity -  Choose from:                                                                                                          LOW, MINOR, MAJOR AND CRITICAL </a:t>
            </a:r>
          </a:p>
          <a:p>
            <a:endParaRPr lang="en-US" sz="1600" dirty="0" smtClean="0"/>
          </a:p>
          <a:p>
            <a:r>
              <a:rPr lang="en-US" sz="1600" dirty="0" smtClean="0"/>
              <a:t>RMA Type – Choose from:                                                                                   ADVANCE REPLACEMENT, EVAL RETURN, REPAIR ONLY, REPAIR AND UPGRADE, RETURNED UNREPAIRED, UPGRADE ONLY</a:t>
            </a:r>
          </a:p>
          <a:p>
            <a:endParaRPr lang="en-US" sz="1600" dirty="0" smtClean="0"/>
          </a:p>
          <a:p>
            <a:r>
              <a:rPr lang="en-US" sz="1600" dirty="0" smtClean="0"/>
              <a:t>Warranty -  Choose from:                                                                                     EXTENDED, NO, YES, UNKNOWN</a:t>
            </a:r>
          </a:p>
          <a:p>
            <a:endParaRPr lang="en-US" sz="1600" dirty="0" smtClean="0"/>
          </a:p>
          <a:p>
            <a:r>
              <a:rPr lang="en-US" sz="1600" dirty="0" smtClean="0"/>
              <a:t>Once all the fields are completed Click on the Submit button</a:t>
            </a:r>
          </a:p>
          <a:p>
            <a:r>
              <a:rPr lang="en-US" sz="1600" dirty="0" smtClean="0"/>
              <a:t>You will be able to find your RMA in the Cases home tab [any view] you will see that the Case Record Type will show RMA.</a:t>
            </a:r>
          </a:p>
          <a:p>
            <a:endParaRPr lang="en-US" sz="16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or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b="0" dirty="0" smtClean="0"/>
              <a:t>If you have any questions or concerns…</a:t>
            </a:r>
          </a:p>
          <a:p>
            <a:r>
              <a:rPr lang="en-US" sz="2000" b="0" dirty="0" smtClean="0"/>
              <a:t>I can be available at your convenience for conference calls</a:t>
            </a:r>
          </a:p>
          <a:p>
            <a:pPr>
              <a:buNone/>
            </a:pPr>
            <a:r>
              <a:rPr lang="en-US" sz="2000" b="0" dirty="0" smtClean="0"/>
              <a:t>   and / or Web EX.</a:t>
            </a:r>
          </a:p>
          <a:p>
            <a:pPr>
              <a:buNone/>
            </a:pPr>
            <a:endParaRPr lang="en-US" b="0" dirty="0" smtClean="0"/>
          </a:p>
          <a:p>
            <a:pPr>
              <a:buNone/>
            </a:pPr>
            <a:r>
              <a:rPr lang="en-US" b="0" dirty="0" smtClean="0"/>
              <a:t>Please contact me-</a:t>
            </a:r>
          </a:p>
          <a:p>
            <a:r>
              <a:rPr lang="en-US" b="0" dirty="0" smtClean="0"/>
              <a:t>Susie Achenbach</a:t>
            </a:r>
          </a:p>
          <a:p>
            <a:pPr>
              <a:buNone/>
            </a:pPr>
            <a:r>
              <a:rPr lang="en-US" sz="2000" b="0" dirty="0" smtClean="0"/>
              <a:t>  susie.achenbach@radisys.com </a:t>
            </a:r>
          </a:p>
          <a:p>
            <a:pPr>
              <a:buNone/>
            </a:pPr>
            <a:r>
              <a:rPr lang="en-US" sz="2000" b="0" dirty="0" smtClean="0"/>
              <a:t>  Office: 503-615-1733 | Cell:  503-720-5094</a:t>
            </a:r>
          </a:p>
          <a:p>
            <a:pPr>
              <a:buNone/>
            </a:pPr>
            <a:endParaRPr lang="en-US" sz="2000" i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You will need a username and password to obtain access to the CIC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dirty="0" smtClean="0"/>
              <a:t>If you do not have a username and password.  Please go to </a:t>
            </a:r>
            <a:r>
              <a:rPr lang="en-US" dirty="0" smtClean="0">
                <a:hlinkClick r:id="rId2"/>
              </a:rPr>
              <a:t>http://www.radisys.com/Support/Telecom-and-Commercial.html</a:t>
            </a:r>
            <a:r>
              <a:rPr lang="en-US" dirty="0" smtClean="0"/>
              <a:t> and click on Request Login.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You may also send an email to </a:t>
            </a:r>
            <a:r>
              <a:rPr lang="en-US" dirty="0" smtClean="0">
                <a:hlinkClick r:id="rId3"/>
              </a:rPr>
              <a:t>support@radisys.com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Once you have your username and password you will go to </a:t>
            </a:r>
            <a:r>
              <a:rPr lang="en-US" dirty="0" smtClean="0">
                <a:hlinkClick r:id="rId4"/>
              </a:rPr>
              <a:t>http://www.radisys.com/Support.html</a:t>
            </a:r>
            <a:r>
              <a:rPr lang="en-US" dirty="0" smtClean="0"/>
              <a:t> and choose the type of Customer you are and select the “Get Support” button.</a:t>
            </a:r>
          </a:p>
          <a:p>
            <a:endParaRPr lang="en-US" dirty="0" smtClean="0"/>
          </a:p>
          <a:p>
            <a:r>
              <a:rPr lang="en-US" dirty="0" smtClean="0"/>
              <a:t>For Technical Support you will login to the Premier Support Portal.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Technical Support Home Page</a:t>
            </a:r>
            <a:br>
              <a:rPr lang="en-US" dirty="0" smtClean="0"/>
            </a:br>
            <a:r>
              <a:rPr lang="en-US" sz="2000" dirty="0" smtClean="0"/>
              <a:t>From the home page you can: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914400"/>
            <a:ext cx="891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view your profile, logout, search, find articles, see recent items and create a new case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200"/>
            <a:ext cx="7924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Viewing or Checking Status on Open and/or Closed Cases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990600"/>
            <a:ext cx="866583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Use the view dropdown and pick from one of the following:</a:t>
            </a:r>
          </a:p>
          <a:p>
            <a:r>
              <a:rPr lang="en-US" sz="1600" dirty="0" smtClean="0"/>
              <a:t>My Cases- My Closed Cases- My Company’s Cases- My Company’s Closed Cases</a:t>
            </a:r>
          </a:p>
          <a:p>
            <a:r>
              <a:rPr lang="en-US" sz="1600" dirty="0" smtClean="0"/>
              <a:t>My Company’s Open Cases- My Open Cases and Recently viewed cases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057400"/>
            <a:ext cx="8458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</a:t>
            </a:r>
            <a:r>
              <a:rPr lang="en-US" dirty="0" smtClean="0"/>
              <a:t>new Technical Support / Defect Request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Report a Technical Support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 smtClean="0"/>
              <a:t>From Cases Page – click on the Create New Case button </a:t>
            </a:r>
          </a:p>
          <a:p>
            <a:r>
              <a:rPr lang="en-US" dirty="0" smtClean="0"/>
              <a:t>Choose the Select Case Record Type-  “Defect”</a:t>
            </a:r>
          </a:p>
          <a:p>
            <a:r>
              <a:rPr lang="en-US" dirty="0" smtClean="0"/>
              <a:t>Click on the Continue button</a:t>
            </a:r>
          </a:p>
          <a:p>
            <a:r>
              <a:rPr lang="en-US" dirty="0" smtClean="0"/>
              <a:t>Fill in the Name of your Product </a:t>
            </a:r>
            <a:r>
              <a:rPr lang="en-US" sz="1400" dirty="0" smtClean="0"/>
              <a:t>– if your product name does not come up choose the first letter of your product and place an asterisk* next to it.</a:t>
            </a:r>
          </a:p>
          <a:p>
            <a:r>
              <a:rPr lang="en-US" dirty="0" smtClean="0"/>
              <a:t>Place a short description of the issue in the Subject Field</a:t>
            </a:r>
          </a:p>
          <a:p>
            <a:r>
              <a:rPr lang="en-US" dirty="0" smtClean="0"/>
              <a:t>Enter the Description of the issue that you are having in the description field.  </a:t>
            </a:r>
            <a:r>
              <a:rPr lang="en-US" sz="1400" dirty="0" smtClean="0"/>
              <a:t>Reproduction steps, Type of Issue .. </a:t>
            </a:r>
            <a:r>
              <a:rPr lang="en-US" sz="1400" dirty="0" err="1" smtClean="0"/>
              <a:t>Ect</a:t>
            </a:r>
            <a:r>
              <a:rPr lang="en-US" sz="1400" dirty="0" smtClean="0"/>
              <a:t>.</a:t>
            </a:r>
          </a:p>
          <a:p>
            <a:r>
              <a:rPr lang="en-US" dirty="0" smtClean="0"/>
              <a:t>Choose a Severity – </a:t>
            </a:r>
            <a:r>
              <a:rPr lang="en-US" sz="1400" dirty="0" smtClean="0"/>
              <a:t>Low, Minor, Major or Critical</a:t>
            </a:r>
          </a:p>
          <a:p>
            <a:r>
              <a:rPr lang="en-US" dirty="0" smtClean="0"/>
              <a:t>Click on the Submit button</a:t>
            </a:r>
          </a:p>
          <a:p>
            <a:endParaRPr lang="en-US" dirty="0" smtClean="0"/>
          </a:p>
          <a:p>
            <a:r>
              <a:rPr lang="en-US" sz="1600" dirty="0" smtClean="0"/>
              <a:t>Please note to attach a file you will need to click the Submit button first.</a:t>
            </a:r>
            <a:endParaRPr lang="en-US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an Attachment / Comment </a:t>
            </a:r>
            <a:br>
              <a:rPr lang="en-US" dirty="0" smtClean="0"/>
            </a:br>
            <a:r>
              <a:rPr lang="en-US" dirty="0" smtClean="0"/>
              <a:t>or to Edit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914400"/>
            <a:ext cx="8915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When your case has been submitted go back to the Case page.  You will have different options in the View field for submitted Cases. </a:t>
            </a:r>
          </a:p>
          <a:p>
            <a:r>
              <a:rPr lang="en-US" sz="1000" dirty="0" smtClean="0"/>
              <a:t>My Cases, My Closed Cases, My Company’s Cases, My Company’s Closed Cases, My Company’s Open Cases, My Open Cases, Recently Viewed Cases.</a:t>
            </a:r>
          </a:p>
          <a:p>
            <a:endParaRPr lang="en-US" dirty="0" smtClean="0"/>
          </a:p>
          <a:p>
            <a:r>
              <a:rPr lang="en-US" sz="1600" dirty="0" smtClean="0"/>
              <a:t>Once you have picked your view you may double click the “Case Number” and choose to:</a:t>
            </a:r>
          </a:p>
          <a:p>
            <a:r>
              <a:rPr lang="en-US" sz="1600" dirty="0" smtClean="0"/>
              <a:t> Attach a File,  Add a Comment or Edit your Case.</a:t>
            </a:r>
          </a:p>
          <a:p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438400"/>
            <a:ext cx="8305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6934200" cy="809625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Articles Page</a:t>
            </a:r>
            <a:br>
              <a:rPr lang="en-US" dirty="0" smtClean="0"/>
            </a:br>
            <a:r>
              <a:rPr lang="en-US" sz="1800" dirty="0" smtClean="0"/>
              <a:t>You can search for Articles that are in the RadiSys CIC Data Base: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838200"/>
            <a:ext cx="8001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How to Articles and Services Information –</a:t>
            </a:r>
          </a:p>
          <a:p>
            <a:r>
              <a:rPr lang="en-US" sz="1600" dirty="0" smtClean="0"/>
              <a:t>Please note that articles are limited at this time due to this </a:t>
            </a:r>
          </a:p>
          <a:p>
            <a:r>
              <a:rPr lang="en-US" sz="1600" dirty="0" smtClean="0"/>
              <a:t>Page is still being developed.</a:t>
            </a:r>
          </a:p>
          <a:p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81200"/>
            <a:ext cx="8534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Serial Number Look Up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133600"/>
            <a:ext cx="724275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85800" y="914400"/>
            <a:ext cx="68224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                       Within this Page are 3 Tabs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Warranty Validation Tool Tab - check warranty validation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Customer Feed Back Tab – use to give additional comments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Serial Number Format Tab –show different serial number formats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Sys 2007 PowerPoint Template_July 2011">
  <a:themeElements>
    <a:clrScheme name="RadiSys 2003 PowerPointTemplate_v2 3">
      <a:dk1>
        <a:srgbClr val="000000"/>
      </a:dk1>
      <a:lt1>
        <a:srgbClr val="A5B8C9"/>
      </a:lt1>
      <a:dk2>
        <a:srgbClr val="084887"/>
      </a:dk2>
      <a:lt2>
        <a:srgbClr val="5F5F5F"/>
      </a:lt2>
      <a:accent1>
        <a:srgbClr val="999999"/>
      </a:accent1>
      <a:accent2>
        <a:srgbClr val="B0232A"/>
      </a:accent2>
      <a:accent3>
        <a:srgbClr val="CFD8E1"/>
      </a:accent3>
      <a:accent4>
        <a:srgbClr val="000000"/>
      </a:accent4>
      <a:accent5>
        <a:srgbClr val="CACACA"/>
      </a:accent5>
      <a:accent6>
        <a:srgbClr val="9F1F25"/>
      </a:accent6>
      <a:hlink>
        <a:srgbClr val="BAA45C"/>
      </a:hlink>
      <a:folHlink>
        <a:srgbClr val="A5B8C9"/>
      </a:folHlink>
    </a:clrScheme>
    <a:fontScheme name="RadiSys 2003 PowerPointTemplate_v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Sys 2003 PowerPointTemplate_v2 1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Sys 2003 PowerPointTemplate_v2 2">
        <a:dk1>
          <a:srgbClr val="000000"/>
        </a:dk1>
        <a:lt1>
          <a:srgbClr val="FFFFFF"/>
        </a:lt1>
        <a:dk2>
          <a:srgbClr val="084887"/>
        </a:dk2>
        <a:lt2>
          <a:srgbClr val="5F5F5F"/>
        </a:lt2>
        <a:accent1>
          <a:srgbClr val="999999"/>
        </a:accent1>
        <a:accent2>
          <a:srgbClr val="084887"/>
        </a:accent2>
        <a:accent3>
          <a:srgbClr val="FFFFFF"/>
        </a:accent3>
        <a:accent4>
          <a:srgbClr val="000000"/>
        </a:accent4>
        <a:accent5>
          <a:srgbClr val="CACACA"/>
        </a:accent5>
        <a:accent6>
          <a:srgbClr val="06407A"/>
        </a:accent6>
        <a:hlink>
          <a:srgbClr val="BAA45C"/>
        </a:hlink>
        <a:folHlink>
          <a:srgbClr val="A5B8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Sys 2003 PowerPointTemplate_v2 3">
        <a:dk1>
          <a:srgbClr val="000000"/>
        </a:dk1>
        <a:lt1>
          <a:srgbClr val="A5B8C9"/>
        </a:lt1>
        <a:dk2>
          <a:srgbClr val="084887"/>
        </a:dk2>
        <a:lt2>
          <a:srgbClr val="5F5F5F"/>
        </a:lt2>
        <a:accent1>
          <a:srgbClr val="999999"/>
        </a:accent1>
        <a:accent2>
          <a:srgbClr val="B0232A"/>
        </a:accent2>
        <a:accent3>
          <a:srgbClr val="CFD8E1"/>
        </a:accent3>
        <a:accent4>
          <a:srgbClr val="000000"/>
        </a:accent4>
        <a:accent5>
          <a:srgbClr val="CACACA"/>
        </a:accent5>
        <a:accent6>
          <a:srgbClr val="9F1F25"/>
        </a:accent6>
        <a:hlink>
          <a:srgbClr val="BAA45C"/>
        </a:hlink>
        <a:folHlink>
          <a:srgbClr val="A5B8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Sys 2003 PowerPointTemplate_v2 4">
        <a:dk1>
          <a:srgbClr val="5F5F5F"/>
        </a:dk1>
        <a:lt1>
          <a:srgbClr val="A5B8C9"/>
        </a:lt1>
        <a:dk2>
          <a:srgbClr val="084887"/>
        </a:dk2>
        <a:lt2>
          <a:srgbClr val="FFFFFF"/>
        </a:lt2>
        <a:accent1>
          <a:srgbClr val="BAA45C"/>
        </a:accent1>
        <a:accent2>
          <a:srgbClr val="B0232A"/>
        </a:accent2>
        <a:accent3>
          <a:srgbClr val="AAB1C3"/>
        </a:accent3>
        <a:accent4>
          <a:srgbClr val="8C9DAB"/>
        </a:accent4>
        <a:accent5>
          <a:srgbClr val="D9CFB5"/>
        </a:accent5>
        <a:accent6>
          <a:srgbClr val="9F1F25"/>
        </a:accent6>
        <a:hlink>
          <a:srgbClr val="695D54"/>
        </a:hlink>
        <a:folHlink>
          <a:srgbClr val="A5B8C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Sys 2003 PowerPointTemplate_v2 5">
        <a:dk1>
          <a:srgbClr val="5F5F5F"/>
        </a:dk1>
        <a:lt1>
          <a:srgbClr val="FFFFFF"/>
        </a:lt1>
        <a:dk2>
          <a:srgbClr val="D8610F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50505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Sys 2003 PowerPointTemplate_v2 6">
        <a:dk1>
          <a:srgbClr val="5F5F5F"/>
        </a:dk1>
        <a:lt1>
          <a:srgbClr val="FFFFFF"/>
        </a:lt1>
        <a:dk2>
          <a:srgbClr val="D8610F"/>
        </a:dk2>
        <a:lt2>
          <a:srgbClr val="393939"/>
        </a:lt2>
        <a:accent1>
          <a:srgbClr val="CBCBCB"/>
        </a:accent1>
        <a:accent2>
          <a:srgbClr val="B0232A"/>
        </a:accent2>
        <a:accent3>
          <a:srgbClr val="FFFFFF"/>
        </a:accent3>
        <a:accent4>
          <a:srgbClr val="505050"/>
        </a:accent4>
        <a:accent5>
          <a:srgbClr val="E2E2E2"/>
        </a:accent5>
        <a:accent6>
          <a:srgbClr val="9F1F25"/>
        </a:accent6>
        <a:hlink>
          <a:srgbClr val="BAA45C"/>
        </a:hlink>
        <a:folHlink>
          <a:srgbClr val="1248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RadiSys 2007 PowerPoint Template_July 2011</Template>
  <TotalTime>257</TotalTime>
  <Words>651</Words>
  <Application>Microsoft Office PowerPoint</Application>
  <PresentationFormat>On-screen Show (4:3)</PresentationFormat>
  <Paragraphs>71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RadiSys 2007 PowerPoint Template_July 2011</vt:lpstr>
      <vt:lpstr>Customer Interaction Center - CIC</vt:lpstr>
      <vt:lpstr> You will need a username and password to obtain access to the CIC  </vt:lpstr>
      <vt:lpstr> Technical Support Home Page From the home page you can: </vt:lpstr>
      <vt:lpstr>Viewing or Checking Status on Open and/or Closed Cases</vt:lpstr>
      <vt:lpstr>Creating a new Technical Support / Defect Request</vt:lpstr>
      <vt:lpstr>To Report a Technical Support Issue</vt:lpstr>
      <vt:lpstr>Adding an Attachment / Comment  or to Edit </vt:lpstr>
      <vt:lpstr> Articles Page You can search for Articles that are in the RadiSys CIC Data Base: </vt:lpstr>
      <vt:lpstr>Serial Number Look Up</vt:lpstr>
      <vt:lpstr>Creating a new RMA Request</vt:lpstr>
      <vt:lpstr>How to Submit an RMA </vt:lpstr>
      <vt:lpstr>Choices from Drop Down Menu’s</vt:lpstr>
      <vt:lpstr>Questions or Concerns</vt:lpstr>
    </vt:vector>
  </TitlesOfParts>
  <Company>RadiSys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Customer Interaction Center - CIC</dc:title>
  <dc:creator>Susie Achenbach</dc:creator>
  <cp:lastModifiedBy>Matt Chumbley</cp:lastModifiedBy>
  <cp:revision>10</cp:revision>
  <dcterms:created xsi:type="dcterms:W3CDTF">2011-08-10T21:08:11Z</dcterms:created>
  <dcterms:modified xsi:type="dcterms:W3CDTF">2011-09-19T18:39:50Z</dcterms:modified>
</cp:coreProperties>
</file>